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64" r:id="rId3"/>
    <p:sldId id="267" r:id="rId4"/>
    <p:sldId id="270" r:id="rId5"/>
    <p:sldId id="280" r:id="rId6"/>
    <p:sldId id="281" r:id="rId7"/>
    <p:sldId id="282" r:id="rId8"/>
    <p:sldId id="283" r:id="rId9"/>
    <p:sldId id="284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5" r:id="rId18"/>
    <p:sldId id="286" r:id="rId19"/>
    <p:sldId id="287" r:id="rId20"/>
    <p:sldId id="288" r:id="rId21"/>
    <p:sldId id="289" r:id="rId2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E22C7"/>
    <a:srgbClr val="5C059F"/>
    <a:srgbClr val="4313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7" autoAdjust="0"/>
    <p:restoredTop sz="94712" autoAdjust="0"/>
  </p:normalViewPr>
  <p:slideViewPr>
    <p:cSldViewPr snapToGrid="0" snapToObjects="1">
      <p:cViewPr varScale="1">
        <p:scale>
          <a:sx n="52" d="100"/>
          <a:sy n="52" d="100"/>
        </p:scale>
        <p:origin x="-226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00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59132-DF29-422A-B525-859D88E058A2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27836-B5B1-416B-BB77-277B68DF3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27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7836-B5B1-416B-BB77-277B68DF3F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72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7836-B5B1-416B-BB77-277B68DF3F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23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7836-B5B1-416B-BB77-277B68DF3F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38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609601"/>
            <a:ext cx="6015518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0">
                <a:solidFill>
                  <a:srgbClr val="5C059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stylea</a:t>
            </a:r>
            <a:endParaRPr lang="en-JM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5" y="2884978"/>
            <a:ext cx="6015518" cy="41655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685800"/>
            <a:ext cx="5029200" cy="43180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Ligh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327522085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812800"/>
            <a:ext cx="6172200" cy="152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0">
                <a:solidFill>
                  <a:srgbClr val="5C059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42901" y="914404"/>
            <a:ext cx="3771900" cy="57573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>
                <a:solidFill>
                  <a:srgbClr val="404040"/>
                </a:solidFill>
                <a:latin typeface="Source Sans Pro Ligh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2643926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6858000" cy="8877371"/>
          </a:xfrm>
          <a:prstGeom prst="rect">
            <a:avLst/>
          </a:prstGeom>
          <a:gradFill flip="none" rotWithShape="1">
            <a:gsLst>
              <a:gs pos="0">
                <a:srgbClr val="7E22C7"/>
              </a:gs>
              <a:gs pos="59000">
                <a:srgbClr val="43136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Source Sans Pro Light"/>
              <a:cs typeface="Source Sans Pro Light"/>
            </a:endParaRPr>
          </a:p>
        </p:txBody>
      </p:sp>
      <p:pic>
        <p:nvPicPr>
          <p:cNvPr id="2" name="Picture 1" descr="Symbol_Knee.w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95" t="24634" r="-2384" b="-2321"/>
          <a:stretch/>
        </p:blipFill>
        <p:spPr>
          <a:xfrm>
            <a:off x="0" y="0"/>
            <a:ext cx="6035040" cy="6035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0" y="4"/>
            <a:ext cx="6858000" cy="8877371"/>
          </a:xfrm>
          <a:prstGeom prst="rect">
            <a:avLst/>
          </a:prstGeom>
          <a:gradFill flip="none" rotWithShape="1">
            <a:gsLst>
              <a:gs pos="0">
                <a:srgbClr val="7E22C7">
                  <a:alpha val="90000"/>
                </a:srgbClr>
              </a:gs>
              <a:gs pos="59000">
                <a:srgbClr val="431369"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937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870130" y="4216096"/>
            <a:ext cx="1993289" cy="3149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2863420" y="4216096"/>
            <a:ext cx="1993289" cy="3149600"/>
          </a:xfrm>
        </p:spPr>
        <p:txBody>
          <a:bodyPr/>
          <a:lstStyle/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4856709" y="4216096"/>
            <a:ext cx="2001295" cy="3149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2" y="609601"/>
            <a:ext cx="6052507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0">
                <a:solidFill>
                  <a:srgbClr val="5C059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685800"/>
            <a:ext cx="5029200" cy="43180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>
                <a:solidFill>
                  <a:srgbClr val="404040"/>
                </a:solidFill>
                <a:latin typeface="Source Sans Pro Ligh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27672961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7543" y="2413001"/>
            <a:ext cx="1550371" cy="304800"/>
          </a:xfrm>
          <a:prstGeom prst="rect">
            <a:avLst/>
          </a:prstGeom>
          <a:solidFill>
            <a:srgbClr val="C4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Source Sans Pro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901712" y="2413001"/>
            <a:ext cx="1550371" cy="304800"/>
          </a:xfrm>
          <a:prstGeom prst="rect">
            <a:avLst/>
          </a:prstGeom>
          <a:solidFill>
            <a:srgbClr val="136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Source Sans Pro Ligh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452082" y="2413001"/>
            <a:ext cx="1550371" cy="304800"/>
          </a:xfrm>
          <a:prstGeom prst="rect">
            <a:avLst/>
          </a:prstGeom>
          <a:solidFill>
            <a:srgbClr val="512B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002452" y="2414268"/>
            <a:ext cx="1550371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12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357544" y="2719073"/>
            <a:ext cx="1544170" cy="1746251"/>
          </a:xfrm>
        </p:spPr>
        <p:txBody>
          <a:bodyPr/>
          <a:lstStyle/>
          <a:p>
            <a:endParaRPr lang="en-JM"/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1901713" y="2719073"/>
            <a:ext cx="1544170" cy="1746251"/>
          </a:xfrm>
        </p:spPr>
        <p:txBody>
          <a:bodyPr/>
          <a:lstStyle/>
          <a:p>
            <a:endParaRPr lang="en-JM"/>
          </a:p>
        </p:txBody>
      </p:sp>
      <p:sp>
        <p:nvSpPr>
          <p:cNvPr id="14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3452083" y="2717804"/>
            <a:ext cx="1544170" cy="1746251"/>
          </a:xfrm>
        </p:spPr>
        <p:txBody>
          <a:bodyPr/>
          <a:lstStyle/>
          <a:p>
            <a:endParaRPr lang="en-JM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5002452" y="2719073"/>
            <a:ext cx="1550371" cy="1746251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6" name="Text Placeholder 35"/>
          <p:cNvSpPr>
            <a:spLocks noGrp="1"/>
          </p:cNvSpPr>
          <p:nvPr>
            <p:ph type="body" sz="quarter" idx="28"/>
          </p:nvPr>
        </p:nvSpPr>
        <p:spPr>
          <a:xfrm>
            <a:off x="357543" y="5651863"/>
            <a:ext cx="1264579" cy="589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357543" y="5911944"/>
            <a:ext cx="1264579" cy="8605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1887021" y="5651863"/>
            <a:ext cx="1264579" cy="589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1887021" y="5911944"/>
            <a:ext cx="1264579" cy="8605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5"/>
          <p:cNvSpPr>
            <a:spLocks noGrp="1"/>
          </p:cNvSpPr>
          <p:nvPr>
            <p:ph type="body" sz="quarter" idx="32"/>
          </p:nvPr>
        </p:nvSpPr>
        <p:spPr>
          <a:xfrm>
            <a:off x="3443385" y="5651863"/>
            <a:ext cx="1264579" cy="589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3443385" y="5911944"/>
            <a:ext cx="1264579" cy="8605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5"/>
          <p:cNvSpPr>
            <a:spLocks noGrp="1"/>
          </p:cNvSpPr>
          <p:nvPr>
            <p:ph type="body" sz="quarter" idx="34"/>
          </p:nvPr>
        </p:nvSpPr>
        <p:spPr>
          <a:xfrm>
            <a:off x="5073723" y="5651863"/>
            <a:ext cx="1264579" cy="589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5073723" y="5911944"/>
            <a:ext cx="1264579" cy="8605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3" y="609601"/>
            <a:ext cx="5904559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rgbClr val="5C059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685800"/>
            <a:ext cx="5029200" cy="43180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500" b="0">
                <a:solidFill>
                  <a:srgbClr val="404040"/>
                </a:solidFill>
                <a:latin typeface="Source Sans Pro Ligh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23375410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8"/>
            <a:ext cx="3030142" cy="8530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2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8"/>
            <a:ext cx="3031331" cy="8530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/>
          <a:lstStyle/>
          <a:p>
            <a:fld id="{17BA1AB5-C4BC-4A69-81B9-862277B6B21A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1" y="8475140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/>
          <a:lstStyle/>
          <a:p>
            <a:fld id="{397FB13C-080A-3040-AAB0-AE24F92FE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71232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05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/>
          <a:lstStyle/>
          <a:p>
            <a:fld id="{41FE1EC4-56D8-4A8F-B62B-43B8568696D5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1" y="8475140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/>
          <a:lstStyle/>
          <a:p>
            <a:fld id="{397FB13C-080A-3040-AAB0-AE24F92FE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0904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/>
          <a:lstStyle/>
          <a:p>
            <a:fld id="{6CC71F69-4D48-42DA-B4A6-0D38C466D8A3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1" y="8475140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/>
          <a:lstStyle/>
          <a:p>
            <a:fld id="{397FB13C-080A-3040-AAB0-AE24F92FE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0184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6"/>
            <a:ext cx="2256235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3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3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/>
          <a:lstStyle/>
          <a:p>
            <a:fld id="{B7EC94C9-8C48-4C96-B5BB-72B2C256D361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1" y="8475140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/>
          <a:lstStyle/>
          <a:p>
            <a:fld id="{397FB13C-080A-3040-AAB0-AE24F92FE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74070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5"/>
            <a:ext cx="4114800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7"/>
            <a:ext cx="4114800" cy="1073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/>
          <a:lstStyle/>
          <a:p>
            <a:fld id="{38959728-6FE4-4939-93B5-C2A761A4D150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1" y="8475140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/>
          <a:lstStyle/>
          <a:p>
            <a:fld id="{397FB13C-080A-3040-AAB0-AE24F92FE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55147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gb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2" y="2768424"/>
            <a:ext cx="6052507" cy="284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Title Placeholder 3"/>
          <p:cNvSpPr>
            <a:spLocks noGrp="1"/>
          </p:cNvSpPr>
          <p:nvPr>
            <p:ph type="title"/>
          </p:nvPr>
        </p:nvSpPr>
        <p:spPr>
          <a:xfrm>
            <a:off x="457202" y="609601"/>
            <a:ext cx="6052507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2407" y="1600201"/>
            <a:ext cx="287999" cy="0"/>
          </a:xfrm>
          <a:prstGeom prst="line">
            <a:avLst/>
          </a:prstGeom>
          <a:ln w="19050" cap="rnd" cmpd="sng">
            <a:solidFill>
              <a:srgbClr val="512BB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_Stamp_OrthoMedical.wm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2" y="7617636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41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ransition spd="slow">
    <p:cover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400" b="0" kern="1200" dirty="0">
          <a:solidFill>
            <a:srgbClr val="5C059F"/>
          </a:solidFill>
          <a:latin typeface="Source Sans Pro Light"/>
          <a:ea typeface="Source Sans Pro Light"/>
          <a:cs typeface="Source Sans Pro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JM" sz="1800" kern="1200" dirty="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094" y="6268095"/>
            <a:ext cx="508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Knee </a:t>
            </a:r>
            <a:r>
              <a:rPr lang="en-US" sz="3200" b="1" dirty="0" smtClean="0">
                <a:solidFill>
                  <a:schemeClr val="bg1"/>
                </a:solidFill>
              </a:rPr>
              <a:t>Arthroscopy System</a:t>
            </a:r>
            <a:endParaRPr lang="en-US" sz="3200" b="1" dirty="0">
              <a:solidFill>
                <a:schemeClr val="bg1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8118" y="6930310"/>
            <a:ext cx="633032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373C4B"/>
                </a:solidFill>
                <a:latin typeface="Alegreya Sans Black"/>
                <a:ea typeface="+mj-ea"/>
                <a:cs typeface="Alegreya Sans Black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  Presented by: OrthoBiometrix LLC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Source Sans Pro Light"/>
                <a:cs typeface="Source Sans Pro"/>
              </a:rPr>
              <a:t>  Tel: 1-407-327-9935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Source Sans Pro Light"/>
                <a:cs typeface="Source Sans Pro"/>
              </a:rPr>
              <a:t>  Richard@orthobiometrix.com</a:t>
            </a:r>
          </a:p>
          <a:p>
            <a:endParaRPr lang="en-US" sz="18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495" y="3094200"/>
            <a:ext cx="1723869" cy="17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78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A </a:t>
            </a:r>
            <a:r>
              <a:rPr lang="en-US" sz="3200" b="1" dirty="0">
                <a:solidFill>
                  <a:srgbClr val="604A7B"/>
                </a:solidFill>
              </a:rPr>
              <a:t>Clinical Study </a:t>
            </a:r>
            <a:r>
              <a:rPr lang="en-US" sz="3200" b="1" dirty="0">
                <a:solidFill>
                  <a:srgbClr val="604A7B"/>
                </a:solidFill>
                <a:latin typeface="Arial Narrow"/>
                <a:cs typeface="Arial Narrow"/>
              </a:rPr>
              <a:t>| Dr. Brett Casey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1" y="2175931"/>
            <a:ext cx="6025404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JM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43 successful knee arthroscopic cases and 10 ACL cases.</a:t>
            </a:r>
          </a:p>
          <a:p>
            <a:pPr>
              <a:buSzPct val="80000"/>
            </a:pPr>
            <a:endParaRPr lang="en-US" sz="2400" b="1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b="1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400" b="1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Diagnoses:</a:t>
            </a:r>
          </a:p>
          <a:p>
            <a:pPr lvl="1">
              <a:buSzPct val="80000"/>
              <a:buFont typeface="Lucida Grande"/>
              <a:buChar char="-"/>
            </a:pPr>
            <a:r>
              <a:rPr lang="en-US" sz="2400" i="1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Medial meniscus tears, lateral meniscus tears, ACL tears, OCD, and </a:t>
            </a:r>
            <a:r>
              <a:rPr lang="en-US" sz="2400" i="1" dirty="0" err="1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arthrofibrosis</a:t>
            </a:r>
            <a:r>
              <a:rPr lang="en-US" sz="2400" i="1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of the knee.</a:t>
            </a:r>
          </a:p>
          <a:p>
            <a:pPr>
              <a:buSzPct val="80000"/>
              <a:buFont typeface="Arial" pitchFamily="34" charset="0"/>
              <a:buNone/>
            </a:pPr>
            <a:endParaRPr lang="en-US" dirty="0">
              <a:latin typeface="Franklin Gothic Boo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11" y="7116568"/>
            <a:ext cx="1753849" cy="17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345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000" b="1" dirty="0" smtClean="0">
                <a:solidFill>
                  <a:srgbClr val="604A7B"/>
                </a:solidFill>
              </a:rPr>
              <a:t>Case </a:t>
            </a:r>
            <a:r>
              <a:rPr lang="en-US" sz="3000" b="1" dirty="0">
                <a:solidFill>
                  <a:srgbClr val="604A7B"/>
                </a:solidFill>
              </a:rPr>
              <a:t>Study </a:t>
            </a:r>
            <a:r>
              <a:rPr lang="en-US" sz="3000" b="1" dirty="0">
                <a:solidFill>
                  <a:srgbClr val="604A7B"/>
                </a:solidFill>
                <a:latin typeface="Arial Narrow"/>
                <a:cs typeface="Arial Narrow"/>
              </a:rPr>
              <a:t>| Meniscus/ACL Repair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Content Placeholder 9" descr="pic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063" y="1786473"/>
            <a:ext cx="5706535" cy="427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1676400" y="6231464"/>
            <a:ext cx="2971800" cy="1236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 used to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stabilize the leg.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02" y="7338776"/>
            <a:ext cx="1676400" cy="16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436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000" b="1" dirty="0" smtClean="0">
                <a:solidFill>
                  <a:srgbClr val="604A7B"/>
                </a:solidFill>
              </a:rPr>
              <a:t>Case </a:t>
            </a:r>
            <a:r>
              <a:rPr lang="en-US" sz="3000" b="1" dirty="0">
                <a:solidFill>
                  <a:srgbClr val="604A7B"/>
                </a:solidFill>
              </a:rPr>
              <a:t>Study </a:t>
            </a:r>
            <a:r>
              <a:rPr lang="en-US" sz="3000" b="1" dirty="0">
                <a:solidFill>
                  <a:srgbClr val="604A7B"/>
                </a:solidFill>
                <a:latin typeface="Arial Narrow"/>
                <a:cs typeface="Arial Narrow"/>
              </a:rPr>
              <a:t>| Meniscus/ACL Repair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Content Placeholder 9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" y="1710263"/>
            <a:ext cx="5402262" cy="4690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Placeholder 7"/>
          <p:cNvSpPr txBox="1">
            <a:spLocks/>
          </p:cNvSpPr>
          <p:nvPr/>
        </p:nvSpPr>
        <p:spPr>
          <a:xfrm>
            <a:off x="2429934" y="6665489"/>
            <a:ext cx="2438400" cy="1005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lang="en-US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-up, prep, and drape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584" y="7168144"/>
            <a:ext cx="1908391" cy="19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053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000" b="1" dirty="0" smtClean="0">
                <a:solidFill>
                  <a:srgbClr val="604A7B"/>
                </a:solidFill>
              </a:rPr>
              <a:t>Case </a:t>
            </a:r>
            <a:r>
              <a:rPr lang="en-US" sz="3000" b="1" dirty="0">
                <a:solidFill>
                  <a:srgbClr val="604A7B"/>
                </a:solidFill>
              </a:rPr>
              <a:t>Study </a:t>
            </a:r>
            <a:r>
              <a:rPr lang="en-US" sz="3000" b="1" dirty="0">
                <a:solidFill>
                  <a:srgbClr val="604A7B"/>
                </a:solidFill>
                <a:latin typeface="Arial Narrow"/>
                <a:cs typeface="Arial Narrow"/>
              </a:rPr>
              <a:t>| Meniscus/ACL Repair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Content Placeholder 9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5410200" cy="4056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575733" y="5927503"/>
            <a:ext cx="5638798" cy="1421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Surgeon has total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ontrol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over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 amount of 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arus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or 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algus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stress applied to the patient’s knee.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7617081"/>
            <a:ext cx="1349115" cy="13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635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000" b="1" dirty="0" smtClean="0">
                <a:solidFill>
                  <a:srgbClr val="604A7B"/>
                </a:solidFill>
              </a:rPr>
              <a:t>Case </a:t>
            </a:r>
            <a:r>
              <a:rPr lang="en-US" sz="3000" b="1" dirty="0">
                <a:solidFill>
                  <a:srgbClr val="604A7B"/>
                </a:solidFill>
              </a:rPr>
              <a:t>Study </a:t>
            </a:r>
            <a:r>
              <a:rPr lang="en-US" sz="3000" b="1" dirty="0">
                <a:solidFill>
                  <a:srgbClr val="604A7B"/>
                </a:solidFill>
                <a:latin typeface="Arial Narrow"/>
                <a:cs typeface="Arial Narrow"/>
              </a:rPr>
              <a:t>| Meniscus/ACL Repair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 descr="BK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733" y="1727195"/>
            <a:ext cx="5486400" cy="4821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41867" y="6624628"/>
            <a:ext cx="5723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Design allows surgeon to sit or stand, safely applying maximum pressure to leg.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13" y="7427945"/>
            <a:ext cx="1728503" cy="17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056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000" b="1" dirty="0" smtClean="0">
                <a:solidFill>
                  <a:srgbClr val="604A7B"/>
                </a:solidFill>
              </a:rPr>
              <a:t>Case </a:t>
            </a:r>
            <a:r>
              <a:rPr lang="en-US" sz="3000" b="1" dirty="0">
                <a:solidFill>
                  <a:srgbClr val="604A7B"/>
                </a:solidFill>
              </a:rPr>
              <a:t>Study </a:t>
            </a:r>
            <a:r>
              <a:rPr lang="en-US" sz="3000" b="1" dirty="0">
                <a:solidFill>
                  <a:srgbClr val="604A7B"/>
                </a:solidFill>
                <a:latin typeface="Arial Narrow"/>
                <a:cs typeface="Arial Narrow"/>
              </a:rPr>
              <a:t>| Meniscus/ACL Repair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733" y="6506097"/>
            <a:ext cx="550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sz="24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System remains on during ACL repair</a:t>
            </a:r>
            <a:r>
              <a:rPr lang="en-US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7" descr="BK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1" y="1710263"/>
            <a:ext cx="5494866" cy="412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7642446"/>
            <a:ext cx="1154243" cy="11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505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Case </a:t>
            </a:r>
            <a:r>
              <a:rPr lang="en-US" sz="3200" b="1" dirty="0">
                <a:solidFill>
                  <a:srgbClr val="604A7B"/>
                </a:solidFill>
              </a:rPr>
              <a:t>Study </a:t>
            </a:r>
            <a:r>
              <a:rPr lang="en-US" sz="3200" b="1" dirty="0">
                <a:solidFill>
                  <a:srgbClr val="604A7B"/>
                </a:solidFill>
                <a:latin typeface="Arial Narrow"/>
                <a:cs typeface="Arial Narrow"/>
              </a:rPr>
              <a:t>| Fractured Tibia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398" y="6967762"/>
            <a:ext cx="550333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defRPr/>
            </a:pPr>
            <a:r>
              <a:rPr lang="en-US" sz="2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System used to stabilize the leg</a:t>
            </a:r>
          </a:p>
          <a:p>
            <a:pPr algn="ctr">
              <a:spcBef>
                <a:spcPts val="200"/>
              </a:spcBef>
              <a:defRPr/>
            </a:pPr>
            <a:r>
              <a:rPr lang="en-US" sz="2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during </a:t>
            </a:r>
            <a:r>
              <a:rPr lang="en-US" sz="2000" dirty="0" err="1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tibial</a:t>
            </a:r>
            <a:r>
              <a:rPr lang="en-US" sz="2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shaft fracture repair</a:t>
            </a: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K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10263"/>
            <a:ext cx="5093642" cy="5177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81" y="7702440"/>
            <a:ext cx="1445812" cy="144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154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Knee Arthroscopy System</a:t>
            </a:r>
          </a:p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OR </a:t>
            </a:r>
            <a:r>
              <a:rPr lang="en-US" sz="4000" b="1" dirty="0">
                <a:solidFill>
                  <a:srgbClr val="604A7B"/>
                </a:solidFill>
                <a:latin typeface="Arial Narrow"/>
                <a:cs typeface="Arial Narrow"/>
              </a:rPr>
              <a:t>Procedures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907" y="6247469"/>
            <a:ext cx="5503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>
                <a:solidFill>
                  <a:srgbClr val="604A7B"/>
                </a:solidFill>
                <a:latin typeface="Impact"/>
                <a:cs typeface="Impact"/>
              </a:rPr>
              <a:t>6. </a:t>
            </a:r>
            <a:r>
              <a:rPr lang="en-US" sz="28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System allows for greatest exposure of knee joint.</a:t>
            </a:r>
          </a:p>
        </p:txBody>
      </p:sp>
      <p:pic>
        <p:nvPicPr>
          <p:cNvPr id="7" name="Picture 6" descr="BKR Photo.jpg"/>
          <p:cNvPicPr>
            <a:picLocks noChangeAspect="1"/>
          </p:cNvPicPr>
          <p:nvPr/>
        </p:nvPicPr>
        <p:blipFill rotWithShape="1">
          <a:blip r:embed="rId2" cstate="print"/>
          <a:srcRect l="5888"/>
          <a:stretch/>
        </p:blipFill>
        <p:spPr>
          <a:xfrm>
            <a:off x="618067" y="1778000"/>
            <a:ext cx="5576241" cy="419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7375848"/>
            <a:ext cx="1528997" cy="1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9881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Synovectomy </a:t>
            </a:r>
            <a:r>
              <a:rPr lang="en-US" sz="3200" b="1" dirty="0">
                <a:solidFill>
                  <a:srgbClr val="604A7B"/>
                </a:solidFill>
              </a:rPr>
              <a:t>of Knee </a:t>
            </a:r>
            <a:r>
              <a:rPr lang="en-US" sz="32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Diagnosis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57201" y="2345267"/>
            <a:ext cx="6025404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JM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 31 year old male with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arthrofibrosis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following arthroscopic ACL reconstruction and medial meniscus repair.</a:t>
            </a:r>
          </a:p>
          <a:p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ACL and MMT injury with restricted knee ROM. </a:t>
            </a:r>
          </a:p>
          <a:p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Patient scheduled for arthroscopic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lysis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of adhesions and manipulation.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666666"/>
                </a:solidFill>
              </a:rPr>
              <a:t/>
            </a:r>
            <a:br>
              <a:rPr lang="en-US" dirty="0" smtClean="0">
                <a:solidFill>
                  <a:srgbClr val="666666"/>
                </a:solidFill>
              </a:rPr>
            </a:br>
            <a:endParaRPr lang="en-US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84" y="7380638"/>
            <a:ext cx="1469036" cy="14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298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Synovectomy </a:t>
            </a:r>
            <a:r>
              <a:rPr lang="en-US" sz="3200" b="1" dirty="0">
                <a:solidFill>
                  <a:srgbClr val="604A7B"/>
                </a:solidFill>
              </a:rPr>
              <a:t>of Knee </a:t>
            </a:r>
            <a:endParaRPr lang="en-US" sz="3200" b="1" dirty="0" smtClean="0">
              <a:solidFill>
                <a:srgbClr val="604A7B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Case </a:t>
            </a:r>
            <a:r>
              <a:rPr lang="en-US" sz="3200" b="1" dirty="0">
                <a:solidFill>
                  <a:srgbClr val="604A7B"/>
                </a:solidFill>
                <a:latin typeface="Arial Narrow"/>
                <a:cs typeface="Arial Narrow"/>
              </a:rPr>
              <a:t>Set-up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440268" y="2023532"/>
            <a:ext cx="6146799" cy="5071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JM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3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Patient placed on OR table in supine position and  anesthetized.</a:t>
            </a:r>
          </a:p>
          <a:p>
            <a:pPr>
              <a:spcBef>
                <a:spcPts val="800"/>
              </a:spcBef>
            </a:pPr>
            <a:r>
              <a:rPr lang="en-US" sz="23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Patient repositioned with the patella distal to the knee break of the OR table, allowing the lower extremity to be perpendicular to the floor.</a:t>
            </a:r>
          </a:p>
          <a:p>
            <a:pPr>
              <a:spcBef>
                <a:spcPts val="800"/>
              </a:spcBef>
            </a:pPr>
            <a:r>
              <a:rPr lang="en-US" sz="23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Using standard procedure, a tourniquet was applied to the upper thigh and inflated. </a:t>
            </a:r>
          </a:p>
          <a:p>
            <a:pPr>
              <a:spcBef>
                <a:spcPts val="800"/>
              </a:spcBef>
            </a:pPr>
            <a:r>
              <a:rPr lang="en-US" sz="23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The brace is placed over the leg, vertical stem down into the OR table bracket. </a:t>
            </a:r>
          </a:p>
          <a:p>
            <a:pPr>
              <a:spcBef>
                <a:spcPts val="800"/>
              </a:spcBef>
            </a:pPr>
            <a:r>
              <a:rPr lang="en-US" sz="23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The brace bladder was inflated to 150 mm hg of pressure.</a:t>
            </a:r>
          </a:p>
          <a:p>
            <a:pPr lvl="1">
              <a:buFont typeface="Calibri" pitchFamily="34" charset="0"/>
              <a:buChar char="─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7365996"/>
            <a:ext cx="1499016" cy="14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623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604A7B"/>
                </a:solidFill>
              </a:rPr>
              <a:t>Knee Arthroscopy System</a:t>
            </a:r>
            <a:endParaRPr lang="en-US" dirty="0"/>
          </a:p>
        </p:txBody>
      </p:sp>
      <p:pic>
        <p:nvPicPr>
          <p:cNvPr id="34" name="Picture 33" descr="la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079" y="5732951"/>
            <a:ext cx="332414" cy="259284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475505" y="2133600"/>
            <a:ext cx="60071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JM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Unique in functionality and application</a:t>
            </a:r>
          </a:p>
          <a:p>
            <a:pPr>
              <a:buSzPct val="80000"/>
            </a:pPr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Increases patient safety</a:t>
            </a:r>
          </a:p>
          <a:p>
            <a:pPr>
              <a:buSzPct val="80000"/>
            </a:pPr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Helps standardize operating room procedures</a:t>
            </a:r>
          </a:p>
          <a:p>
            <a:pPr>
              <a:buSzPct val="80000"/>
            </a:pPr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Increases case turnover</a:t>
            </a:r>
          </a:p>
          <a:p>
            <a:pPr>
              <a:buSzPct val="80000"/>
            </a:pPr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Decreases surgical prep time</a:t>
            </a:r>
            <a:endParaRPr lang="en-US" sz="2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8210" y="7363179"/>
            <a:ext cx="1259174" cy="12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245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404735"/>
            <a:ext cx="6025404" cy="134786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Synovectomy </a:t>
            </a:r>
            <a:r>
              <a:rPr lang="en-US" sz="3200" b="1" dirty="0">
                <a:solidFill>
                  <a:srgbClr val="604A7B"/>
                </a:solidFill>
              </a:rPr>
              <a:t>of Knee </a:t>
            </a:r>
            <a:endParaRPr lang="en-US" sz="3200" b="1" dirty="0" smtClean="0">
              <a:solidFill>
                <a:srgbClr val="604A7B"/>
              </a:solidFill>
            </a:endParaRPr>
          </a:p>
          <a:p>
            <a:pPr algn="ctr"/>
            <a:r>
              <a:rPr lang="en-US" sz="3200" b="1" dirty="0">
                <a:solidFill>
                  <a:srgbClr val="604A7B"/>
                </a:solidFill>
                <a:latin typeface="Arial Narrow"/>
                <a:cs typeface="Arial Narrow"/>
              </a:rPr>
              <a:t>Procedure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23335" y="2091266"/>
            <a:ext cx="624839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JM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Standard arthroscopic portals established, diagnostic arthroscopy performed.</a:t>
            </a:r>
          </a:p>
          <a:p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Patient noted to have extreme notch fibrosis, intact ACL repair, and healed meniscus.</a:t>
            </a:r>
          </a:p>
          <a:p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Synovectomy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performed and dressing applied.</a:t>
            </a:r>
          </a:p>
          <a:p>
            <a:pPr>
              <a:buFont typeface="Arial" pitchFamily="34" charset="0"/>
              <a:buNone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067" y="7136983"/>
            <a:ext cx="1663908" cy="16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324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200" b="1" dirty="0" smtClean="0">
                <a:solidFill>
                  <a:srgbClr val="604A7B"/>
                </a:solidFill>
              </a:rPr>
              <a:t>Synovectomy </a:t>
            </a:r>
            <a:r>
              <a:rPr lang="en-US" sz="3200" b="1" dirty="0">
                <a:solidFill>
                  <a:srgbClr val="604A7B"/>
                </a:solidFill>
              </a:rPr>
              <a:t>of Knee </a:t>
            </a:r>
            <a:endParaRPr lang="en-US" sz="3200" b="1" dirty="0" smtClean="0">
              <a:solidFill>
                <a:srgbClr val="604A7B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Results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592667" y="2142069"/>
            <a:ext cx="5889938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JM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Case completed successfully.</a:t>
            </a:r>
          </a:p>
          <a:p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Full ROM achieved.</a:t>
            </a:r>
          </a:p>
          <a:p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Patient resumed participation in competitive recreational soccer and softball sport clubs. </a:t>
            </a:r>
          </a:p>
          <a:p>
            <a:pPr lvl="1">
              <a:buFont typeface="Arial" pitchFamily="34" charset="0"/>
              <a:buNone/>
            </a:pPr>
            <a:r>
              <a:rPr lang="en-US" sz="2400" dirty="0" smtClean="0">
                <a:solidFill>
                  <a:srgbClr val="666666"/>
                </a:solidFill>
              </a:rPr>
              <a:t/>
            </a:r>
            <a:br>
              <a:rPr lang="en-US" sz="2400" dirty="0" smtClean="0">
                <a:solidFill>
                  <a:srgbClr val="666666"/>
                </a:solidFill>
              </a:rPr>
            </a:br>
            <a:endParaRPr lang="en-US" sz="24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960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201653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600" b="1" dirty="0">
                <a:solidFill>
                  <a:srgbClr val="604A7B"/>
                </a:solidFill>
              </a:rPr>
              <a:t>Knee </a:t>
            </a:r>
            <a:r>
              <a:rPr lang="en-US" sz="3600" b="1" dirty="0" smtClean="0">
                <a:solidFill>
                  <a:srgbClr val="604A7B"/>
                </a:solidFill>
              </a:rPr>
              <a:t>Arthroscopy System </a:t>
            </a:r>
            <a:r>
              <a:rPr lang="en-US" sz="3600" b="1" dirty="0">
                <a:solidFill>
                  <a:srgbClr val="604A7B"/>
                </a:solidFill>
              </a:rPr>
              <a:t>Features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02280" y="1644436"/>
            <a:ext cx="3680325" cy="4564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+mn-ea"/>
                <a:cs typeface="Myriad Pro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+mn-ea"/>
                <a:cs typeface="Myriad Pro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+mn-ea"/>
                <a:cs typeface="Myriad Pro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+mn-ea"/>
                <a:cs typeface="Myriad Pro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+mn-ea"/>
                <a:cs typeface="Myriad Pro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Manufactured from polycarbonate materials</a:t>
            </a:r>
          </a:p>
          <a:p>
            <a:pPr>
              <a:buSzPct val="80000"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Separate detachable compression air bladder</a:t>
            </a:r>
          </a:p>
          <a:p>
            <a:pPr>
              <a:buSzPct val="80000"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Weighs 1.5 </a:t>
            </a:r>
            <a:r>
              <a:rPr lang="en-US" dirty="0" err="1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lbs</a:t>
            </a:r>
            <a:endParaRPr lang="en-US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Separate Patented Universal Clamp manufactured from polycarbonate materials.</a:t>
            </a:r>
          </a:p>
          <a:p>
            <a:pPr>
              <a:buSzPct val="80000"/>
            </a:pPr>
            <a:endParaRPr lang="en-US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dirty="0" smtClean="0"/>
          </a:p>
          <a:p>
            <a:pPr>
              <a:buSzPct val="80000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85" y="1644436"/>
            <a:ext cx="2405836" cy="2849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36533" y="4961808"/>
            <a:ext cx="3049741" cy="2287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99" y="7630332"/>
            <a:ext cx="1543987" cy="1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165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224853"/>
            <a:ext cx="6025404" cy="1527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604A7B"/>
                </a:solidFill>
              </a:rPr>
              <a:t>Knee Arthroscopy System</a:t>
            </a:r>
          </a:p>
          <a:p>
            <a:pPr algn="ctr"/>
            <a:r>
              <a:rPr lang="en-US" sz="3600" b="1" dirty="0" smtClean="0">
                <a:solidFill>
                  <a:srgbClr val="604A7B"/>
                </a:solidFill>
              </a:rPr>
              <a:t>Medical </a:t>
            </a:r>
            <a:r>
              <a:rPr lang="en-US" sz="3600" b="1" dirty="0">
                <a:solidFill>
                  <a:srgbClr val="604A7B"/>
                </a:solidFill>
              </a:rPr>
              <a:t>Advantages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795867" y="2311399"/>
            <a:ext cx="5825066" cy="3716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JM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Easy set-up and removal</a:t>
            </a:r>
          </a:p>
          <a:p>
            <a:pPr>
              <a:lnSpc>
                <a:spcPct val="80000"/>
              </a:lnSpc>
              <a:buSzPct val="150000"/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Total access to knee joint</a:t>
            </a:r>
          </a:p>
          <a:p>
            <a:pPr>
              <a:lnSpc>
                <a:spcPct val="80000"/>
              </a:lnSpc>
              <a:buSzPct val="150000"/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Allows for full manipulation and</a:t>
            </a:r>
          </a:p>
          <a:p>
            <a:pPr marL="0" indent="0">
              <a:lnSpc>
                <a:spcPct val="80000"/>
              </a:lnSpc>
              <a:buSzPct val="150000"/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stressing of knee joint</a:t>
            </a:r>
          </a:p>
          <a:p>
            <a:pPr>
              <a:lnSpc>
                <a:spcPct val="80000"/>
              </a:lnSpc>
              <a:buSzPct val="150000"/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Supports distal thigh</a:t>
            </a:r>
          </a:p>
          <a:p>
            <a:pPr>
              <a:lnSpc>
                <a:spcPct val="80000"/>
              </a:lnSpc>
              <a:buSzPct val="150000"/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Facilitates sterile draping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13" y="7873584"/>
            <a:ext cx="1274164" cy="12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759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Knee Arthroscopy System</a:t>
            </a:r>
          </a:p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OR </a:t>
            </a:r>
            <a:r>
              <a:rPr lang="en-US" sz="4000" b="1" dirty="0">
                <a:solidFill>
                  <a:srgbClr val="604A7B"/>
                </a:solidFill>
                <a:latin typeface="Arial Narrow"/>
                <a:cs typeface="Arial Narrow"/>
              </a:rPr>
              <a:t>Procedures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398" y="6450665"/>
            <a:ext cx="5503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914400">
              <a:spcBef>
                <a:spcPct val="20000"/>
              </a:spcBef>
              <a:defRPr/>
            </a:pPr>
            <a:r>
              <a:rPr lang="en-US" sz="2800" dirty="0">
                <a:solidFill>
                  <a:srgbClr val="604A7B"/>
                </a:solidFill>
                <a:latin typeface="Impact"/>
                <a:cs typeface="Impact"/>
              </a:rPr>
              <a:t>1.  </a:t>
            </a:r>
            <a:r>
              <a:rPr lang="en-US" sz="2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Apply tourniquet and inflate to required pressure.</a:t>
            </a:r>
          </a:p>
        </p:txBody>
      </p:sp>
      <p:pic>
        <p:nvPicPr>
          <p:cNvPr id="8" name="Picture 7" descr="BK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494" y="1786466"/>
            <a:ext cx="5624238" cy="421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86" y="7727683"/>
            <a:ext cx="1184223" cy="11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526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Knee Arthroscopy System</a:t>
            </a:r>
          </a:p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OR </a:t>
            </a:r>
            <a:r>
              <a:rPr lang="en-US" sz="4000" b="1" dirty="0">
                <a:solidFill>
                  <a:srgbClr val="604A7B"/>
                </a:solidFill>
                <a:latin typeface="Arial Narrow"/>
                <a:cs typeface="Arial Narrow"/>
              </a:rPr>
              <a:t>Procedures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398" y="6349067"/>
            <a:ext cx="5503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914400">
              <a:spcBef>
                <a:spcPct val="20000"/>
              </a:spcBef>
              <a:defRPr/>
            </a:pPr>
            <a:r>
              <a:rPr lang="en-US" sz="3600" dirty="0">
                <a:solidFill>
                  <a:srgbClr val="604A7B"/>
                </a:solidFill>
                <a:latin typeface="Impact"/>
                <a:cs typeface="Impact"/>
              </a:rPr>
              <a:t>2. </a:t>
            </a:r>
            <a:r>
              <a:rPr lang="en-US" sz="28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Insert knee restraint into universal clamp</a:t>
            </a:r>
            <a:endParaRPr lang="en-US" sz="2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K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093" y="1752600"/>
            <a:ext cx="5649639" cy="4264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862" y="7426285"/>
            <a:ext cx="1708879" cy="17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612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Knee Arthroscopy System</a:t>
            </a:r>
          </a:p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OR </a:t>
            </a:r>
            <a:r>
              <a:rPr lang="en-US" sz="4000" b="1" dirty="0">
                <a:solidFill>
                  <a:srgbClr val="604A7B"/>
                </a:solidFill>
                <a:latin typeface="Arial Narrow"/>
                <a:cs typeface="Arial Narrow"/>
              </a:rPr>
              <a:t>Procedures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4840" y="6349067"/>
            <a:ext cx="5503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914400">
              <a:spcBef>
                <a:spcPct val="20000"/>
              </a:spcBef>
              <a:defRPr/>
            </a:pPr>
            <a:r>
              <a:rPr lang="en-US" sz="2800" dirty="0">
                <a:solidFill>
                  <a:srgbClr val="604A7B"/>
                </a:solidFill>
                <a:latin typeface="Impact"/>
                <a:cs typeface="Impact"/>
              </a:rPr>
              <a:t>3. </a:t>
            </a:r>
            <a:r>
              <a:rPr lang="en-US" sz="28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Check for correct brace position to table break.</a:t>
            </a:r>
          </a:p>
        </p:txBody>
      </p:sp>
      <p:pic>
        <p:nvPicPr>
          <p:cNvPr id="8" name="Picture 7" descr="BK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642" y="1744131"/>
            <a:ext cx="5657358" cy="4271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43" y="7768479"/>
            <a:ext cx="1349115" cy="13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06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609601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Knee Arthroscopy System</a:t>
            </a:r>
          </a:p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OR </a:t>
            </a:r>
            <a:r>
              <a:rPr lang="en-US" sz="4000" b="1" dirty="0">
                <a:solidFill>
                  <a:srgbClr val="604A7B"/>
                </a:solidFill>
                <a:latin typeface="Arial Narrow"/>
                <a:cs typeface="Arial Narrow"/>
              </a:rPr>
              <a:t>Procedures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4840" y="6349067"/>
            <a:ext cx="5503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914400">
              <a:spcBef>
                <a:spcPct val="20000"/>
              </a:spcBef>
              <a:defRPr/>
            </a:pPr>
            <a:r>
              <a:rPr lang="en-US" sz="2800" dirty="0">
                <a:solidFill>
                  <a:srgbClr val="604A7B"/>
                </a:solidFill>
                <a:latin typeface="Impact"/>
                <a:cs typeface="Impact"/>
              </a:rPr>
              <a:t>4. </a:t>
            </a:r>
            <a:r>
              <a:rPr lang="en-US" sz="28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Continue with standard prepping and draping.</a:t>
            </a:r>
          </a:p>
        </p:txBody>
      </p:sp>
      <p:pic>
        <p:nvPicPr>
          <p:cNvPr id="7" name="Picture 6" descr="BK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2" y="1844033"/>
            <a:ext cx="5818175" cy="441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92" y="7460148"/>
            <a:ext cx="1663908" cy="16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588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1" y="335564"/>
            <a:ext cx="6025404" cy="1143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0" kern="1200" dirty="0">
                <a:solidFill>
                  <a:srgbClr val="512BB6"/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Knee Arthroscopy System</a:t>
            </a:r>
          </a:p>
          <a:p>
            <a:pPr algn="ctr"/>
            <a:r>
              <a:rPr lang="en-US" sz="4000" b="1" dirty="0" smtClean="0">
                <a:solidFill>
                  <a:srgbClr val="604A7B"/>
                </a:solidFill>
                <a:latin typeface="Arial Narrow"/>
                <a:cs typeface="Arial Narrow"/>
              </a:rPr>
              <a:t>OR </a:t>
            </a:r>
            <a:r>
              <a:rPr lang="en-US" sz="4000" b="1" dirty="0">
                <a:solidFill>
                  <a:srgbClr val="604A7B"/>
                </a:solidFill>
                <a:latin typeface="Arial Narrow"/>
                <a:cs typeface="Arial Narrow"/>
              </a:rPr>
              <a:t>Procedures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48975" y="7966490"/>
            <a:ext cx="36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Knee Restraint System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974" y="6247469"/>
            <a:ext cx="5503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defTabSz="914400">
              <a:spcBef>
                <a:spcPct val="20000"/>
              </a:spcBef>
              <a:defRPr/>
            </a:pPr>
            <a:r>
              <a:rPr lang="en-US" sz="3600" dirty="0">
                <a:solidFill>
                  <a:srgbClr val="604A7B"/>
                </a:solidFill>
                <a:latin typeface="Impact"/>
                <a:cs typeface="Impact"/>
              </a:rPr>
              <a:t>5. </a:t>
            </a:r>
            <a:r>
              <a:rPr lang="en-US" sz="28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Prepping and draping continued.</a:t>
            </a:r>
          </a:p>
        </p:txBody>
      </p:sp>
      <p:pic>
        <p:nvPicPr>
          <p:cNvPr id="8" name="Picture 7" descr="BK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068" y="1744132"/>
            <a:ext cx="5576240" cy="4192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852" y="7350634"/>
            <a:ext cx="1558977" cy="15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998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594</Words>
  <Application>Microsoft Office PowerPoint</Application>
  <PresentationFormat>On-screen Show (4:3)</PresentationFormat>
  <Paragraphs>137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MEGA 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Gonzalez</dc:creator>
  <cp:lastModifiedBy>Kaitlyn Cook</cp:lastModifiedBy>
  <cp:revision>60</cp:revision>
  <dcterms:created xsi:type="dcterms:W3CDTF">2014-05-08T19:49:22Z</dcterms:created>
  <dcterms:modified xsi:type="dcterms:W3CDTF">2016-07-14T14:58:47Z</dcterms:modified>
</cp:coreProperties>
</file>